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autoCompressPictures="0">
  <p:sldMasterIdLst>
    <p:sldMasterId id="2147483648" r:id="rId1"/>
  </p:sldMasterIdLst>
  <p:notesMasterIdLst>
    <p:notesMasterId r:id="rId13"/>
  </p:notesMasterIdLst>
  <p:sldIdLst>
    <p:sldId id="256" r:id="rId2"/>
    <p:sldId id="290" r:id="rId3"/>
    <p:sldId id="301" r:id="rId4"/>
    <p:sldId id="307" r:id="rId5"/>
    <p:sldId id="311" r:id="rId6"/>
    <p:sldId id="314" r:id="rId7"/>
    <p:sldId id="312" r:id="rId8"/>
    <p:sldId id="308" r:id="rId9"/>
    <p:sldId id="295" r:id="rId10"/>
    <p:sldId id="313" r:id="rId11"/>
    <p:sldId id="297" r:id="rId12"/>
  </p:sldIdLst>
  <p:sldSz cx="9144000" cy="6858000" type="screen4x3"/>
  <p:notesSz cx="9601200" cy="7315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53" roundtripDataSignature="AMtx7mi9LJsPZ5VMc41NSXF+UbcmC4ZA+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63C3"/>
    <a:srgbClr val="4B2A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67"/>
    <p:restoredTop sz="87183"/>
  </p:normalViewPr>
  <p:slideViewPr>
    <p:cSldViewPr snapToGrid="0" snapToObjects="1">
      <p:cViewPr varScale="1">
        <p:scale>
          <a:sx n="107" d="100"/>
          <a:sy n="107" d="100"/>
        </p:scale>
        <p:origin x="2168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3" Type="http://customschemas.google.com/relationships/presentationmetadata" Target="metadata"/><Relationship Id="rId5" Type="http://schemas.openxmlformats.org/officeDocument/2006/relationships/slide" Target="slides/slide4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56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438458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48" name="Google Shape;4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lang="en-US"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683326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lang="en-US"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721818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lang="en-US"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324233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en-US"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79472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en-US"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811520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en-US"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652946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lang="en-US"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808269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lang="en-US"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295908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lang="en-US"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322503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lang="en-US"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582608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3"/>
          <p:cNvSpPr/>
          <p:nvPr/>
        </p:nvSpPr>
        <p:spPr>
          <a:xfrm>
            <a:off x="0" y="243840"/>
            <a:ext cx="9144000" cy="4988560"/>
          </a:xfrm>
          <a:prstGeom prst="rect">
            <a:avLst/>
          </a:prstGeom>
          <a:blipFill rotWithShape="1">
            <a:blip r:embed="rId2">
              <a:alphaModFix/>
            </a:blip>
            <a:tile tx="0" ty="0" sx="80000" sy="80000" flip="none" algn="tl"/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0" i="0" u="none" strike="noStrike" cap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3"/>
          <p:cNvSpPr txBox="1">
            <a:spLocks noGrp="1"/>
          </p:cNvSpPr>
          <p:nvPr>
            <p:ph type="ctrTitle"/>
          </p:nvPr>
        </p:nvSpPr>
        <p:spPr>
          <a:xfrm>
            <a:off x="685800" y="2043587"/>
            <a:ext cx="7772400" cy="1467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0" name="Google Shape;20;p23"/>
          <p:cNvSpPr txBox="1">
            <a:spLocks noGrp="1"/>
          </p:cNvSpPr>
          <p:nvPr>
            <p:ph type="subTitle" idx="1"/>
          </p:nvPr>
        </p:nvSpPr>
        <p:spPr>
          <a:xfrm>
            <a:off x="685800" y="5374529"/>
            <a:ext cx="7772400" cy="5938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None/>
              <a:defRPr sz="32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None/>
              <a:defRPr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3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2" name="Google Shape;22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6590918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23"/>
          <p:cNvSpPr txBox="1"/>
          <p:nvPr/>
        </p:nvSpPr>
        <p:spPr>
          <a:xfrm>
            <a:off x="685800" y="664882"/>
            <a:ext cx="7772400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3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390B, Spring 2023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23"/>
          <p:cNvSpPr txBox="1"/>
          <p:nvPr/>
        </p:nvSpPr>
        <p:spPr>
          <a:xfrm>
            <a:off x="685800" y="1214004"/>
            <a:ext cx="8252138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Building Academic Success Through Bottom-Up Computing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3;p22">
            <a:extLst>
              <a:ext uri="{FF2B5EF4-FFF2-40B4-BE49-F238E27FC236}">
                <a16:creationId xmlns:a16="http://schemas.microsoft.com/office/drawing/2014/main" id="{D93B87DE-442B-2970-5FD7-A6A41F00E477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" name="Google Shape;14;p22">
            <a:extLst>
              <a:ext uri="{FF2B5EF4-FFF2-40B4-BE49-F238E27FC236}">
                <a16:creationId xmlns:a16="http://schemas.microsoft.com/office/drawing/2014/main" id="{D36F3859-DB3B-8C0A-AB00-AB3F08D39578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6;p22">
            <a:extLst>
              <a:ext uri="{FF2B5EF4-FFF2-40B4-BE49-F238E27FC236}">
                <a16:creationId xmlns:a16="http://schemas.microsoft.com/office/drawing/2014/main" id="{D4794269-A168-0684-A677-D18D656DF445}"/>
              </a:ext>
            </a:extLst>
          </p:cNvPr>
          <p:cNvSpPr txBox="1"/>
          <p:nvPr userDrawn="1"/>
        </p:nvSpPr>
        <p:spPr>
          <a:xfrm>
            <a:off x="0" y="27429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19: Prof. Meeting Debrief &amp; E-Portfolio Workshop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5;p22">
            <a:extLst>
              <a:ext uri="{FF2B5EF4-FFF2-40B4-BE49-F238E27FC236}">
                <a16:creationId xmlns:a16="http://schemas.microsoft.com/office/drawing/2014/main" id="{140E602D-2C5D-820E-9390-5B0681147AFE}"/>
              </a:ext>
            </a:extLst>
          </p:cNvPr>
          <p:cNvSpPr txBox="1"/>
          <p:nvPr userDrawn="1"/>
        </p:nvSpPr>
        <p:spPr>
          <a:xfrm>
            <a:off x="7362275" y="27425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Spring 2023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7" name="Google Shape;27;p24"/>
          <p:cNvSpPr txBox="1">
            <a:spLocks noGrp="1"/>
          </p:cNvSpPr>
          <p:nvPr>
            <p:ph type="body" idx="1" hasCustomPrompt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347472" lvl="0" indent="-347472" algn="l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  <a:defRPr sz="2600" b="0"/>
            </a:lvl1pPr>
            <a:lvl2pPr marL="640080" lvl="1" indent="-283464" algn="l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Font typeface="Noto Sans Symbols"/>
              <a:buChar char="▪"/>
              <a:defRPr sz="2200"/>
            </a:lvl2pPr>
            <a:lvl3pPr marL="1051560" lvl="2" indent="-27432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10000"/>
              <a:buFont typeface="Arial" panose="020B0604020202020204" pitchFamily="34" charset="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Calibri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r>
              <a:rPr lang="en-US" dirty="0"/>
              <a:t>Content</a:t>
            </a:r>
          </a:p>
          <a:p>
            <a:pPr lvl="1"/>
            <a:r>
              <a:rPr lang="en-US" dirty="0"/>
              <a:t>Sub content</a:t>
            </a:r>
          </a:p>
          <a:p>
            <a:pPr lvl="2"/>
            <a:r>
              <a:rPr lang="en-US" dirty="0"/>
              <a:t>Sub-sub content</a:t>
            </a:r>
          </a:p>
        </p:txBody>
      </p:sp>
      <p:sp>
        <p:nvSpPr>
          <p:cNvPr id="28" name="Google Shape;28;p2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2"/>
          <p:cNvSpPr txBox="1">
            <a:spLocks noGrp="1"/>
          </p:cNvSpPr>
          <p:nvPr>
            <p:ph type="title"/>
          </p:nvPr>
        </p:nvSpPr>
        <p:spPr>
          <a:xfrm>
            <a:off x="374090" y="371182"/>
            <a:ext cx="838891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 dirty="0"/>
          </a:p>
        </p:txBody>
      </p:sp>
      <p:sp>
        <p:nvSpPr>
          <p:cNvPr id="11" name="Google Shape;11;p2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2766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Char char="❖"/>
              <a:defRPr sz="2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Calibri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2" name="Google Shape;12;p22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7" name="Google Shape;13;p22">
            <a:extLst>
              <a:ext uri="{FF2B5EF4-FFF2-40B4-BE49-F238E27FC236}">
                <a16:creationId xmlns:a16="http://schemas.microsoft.com/office/drawing/2014/main" id="{1581881C-5236-BA8F-385D-F310503E335A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8" name="Google Shape;14;p22">
            <a:extLst>
              <a:ext uri="{FF2B5EF4-FFF2-40B4-BE49-F238E27FC236}">
                <a16:creationId xmlns:a16="http://schemas.microsoft.com/office/drawing/2014/main" id="{221F2025-EFBB-DD3B-F419-B8FD23E59063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6;p22">
            <a:extLst>
              <a:ext uri="{FF2B5EF4-FFF2-40B4-BE49-F238E27FC236}">
                <a16:creationId xmlns:a16="http://schemas.microsoft.com/office/drawing/2014/main" id="{479A2E1B-C742-AC93-F015-BDB563B25DB8}"/>
              </a:ext>
            </a:extLst>
          </p:cNvPr>
          <p:cNvSpPr txBox="1"/>
          <p:nvPr userDrawn="1"/>
        </p:nvSpPr>
        <p:spPr>
          <a:xfrm>
            <a:off x="0" y="27429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19: Prof. Meeting Debrief &amp; E-Portfolio Workshop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15;p22">
            <a:extLst>
              <a:ext uri="{FF2B5EF4-FFF2-40B4-BE49-F238E27FC236}">
                <a16:creationId xmlns:a16="http://schemas.microsoft.com/office/drawing/2014/main" id="{F647D28E-FCC7-2B3F-F074-6FA1F5AF6A5A}"/>
              </a:ext>
            </a:extLst>
          </p:cNvPr>
          <p:cNvSpPr txBox="1"/>
          <p:nvPr userDrawn="1"/>
        </p:nvSpPr>
        <p:spPr>
          <a:xfrm>
            <a:off x="7362275" y="27425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Spring 2023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uw.iasystem.org/survey/274663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"/>
          <p:cNvSpPr txBox="1">
            <a:spLocks noGrp="1"/>
          </p:cNvSpPr>
          <p:nvPr>
            <p:ph type="ctrTitle"/>
          </p:nvPr>
        </p:nvSpPr>
        <p:spPr>
          <a:xfrm>
            <a:off x="685799" y="2179414"/>
            <a:ext cx="7772399" cy="1789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b="0" dirty="0"/>
              <a:t>Prof. Meeting Debrief &amp; </a:t>
            </a:r>
            <a:r>
              <a:rPr lang="en-US" dirty="0"/>
              <a:t>E-Portfolio </a:t>
            </a:r>
            <a:r>
              <a:rPr lang="en-US" b="0" dirty="0"/>
              <a:t>Workshop</a:t>
            </a:r>
            <a:endParaRPr sz="3100" dirty="0"/>
          </a:p>
        </p:txBody>
      </p:sp>
      <p:sp>
        <p:nvSpPr>
          <p:cNvPr id="51" name="Google Shape;51;p1"/>
          <p:cNvSpPr txBox="1">
            <a:spLocks noGrp="1"/>
          </p:cNvSpPr>
          <p:nvPr>
            <p:ph type="subTitle" idx="1"/>
          </p:nvPr>
        </p:nvSpPr>
        <p:spPr>
          <a:xfrm>
            <a:off x="685800" y="5241716"/>
            <a:ext cx="7772400" cy="12788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>
              <a:spcBef>
                <a:spcPts val="0"/>
              </a:spcBef>
              <a:buSzPts val="1440"/>
            </a:pPr>
            <a:r>
              <a:rPr lang="en-US" sz="2400" dirty="0"/>
              <a:t>Professor Meeting Debrief, E-Portfolio Workshop, CSE 390B Reflection and Course Evaluations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20124-E74F-AB44-877E-4ED35985E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CSE 390B Course Evaluations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FA9C45-6DA7-8648-9363-D0D1A96CA0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highly value your feedback!</a:t>
            </a:r>
          </a:p>
          <a:p>
            <a:pPr lvl="1"/>
            <a:r>
              <a:rPr lang="en-US" dirty="0"/>
              <a:t>This quarter marks CSE 390B’s </a:t>
            </a:r>
            <a:r>
              <a:rPr lang="en-US" dirty="0" err="1"/>
              <a:t>eigth</a:t>
            </a:r>
            <a:r>
              <a:rPr lang="en-US" dirty="0"/>
              <a:t> offering</a:t>
            </a:r>
          </a:p>
          <a:p>
            <a:pPr lvl="1"/>
            <a:r>
              <a:rPr lang="en-US" dirty="0"/>
              <a:t>Still many improvements to be made to the course</a:t>
            </a:r>
          </a:p>
          <a:p>
            <a:pPr lvl="1"/>
            <a:r>
              <a:rPr lang="en-US" dirty="0"/>
              <a:t>We rely on your feedback to implement future changes</a:t>
            </a:r>
          </a:p>
          <a:p>
            <a:endParaRPr lang="en-US" dirty="0"/>
          </a:p>
          <a:p>
            <a:r>
              <a:rPr lang="en-US" dirty="0"/>
              <a:t>Please take ~6-8 minutes to fill out the CSE 390B course evaluation (your responses are anonymous)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Check your inbox for a course evaluations email</a:t>
            </a:r>
          </a:p>
          <a:p>
            <a:pPr lvl="1"/>
            <a:r>
              <a:rPr lang="en-US" dirty="0"/>
              <a:t>Linked here: </a:t>
            </a:r>
            <a:r>
              <a:rPr lang="en-US" dirty="0">
                <a:solidFill>
                  <a:srgbClr val="0463C3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</a:t>
            </a:r>
            <a:r>
              <a:rPr lang="en-US" dirty="0" err="1">
                <a:solidFill>
                  <a:srgbClr val="0463C3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uw.iasystem.org</a:t>
            </a:r>
            <a:r>
              <a:rPr lang="en-US" dirty="0">
                <a:solidFill>
                  <a:srgbClr val="0463C3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/survey/274663</a:t>
            </a:r>
            <a:endParaRPr lang="en-US" dirty="0">
              <a:solidFill>
                <a:srgbClr val="0463C3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1C4442-D30C-9E47-A81A-3F0E59063AB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9673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20124-E74F-AB44-877E-4ED35985E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Post-Lecture 19 Reminders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FA9C45-6DA7-8648-9363-D0D1A96CA0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6876" y="1362075"/>
            <a:ext cx="8268154" cy="4972050"/>
          </a:xfrm>
        </p:spPr>
        <p:txBody>
          <a:bodyPr/>
          <a:lstStyle/>
          <a:p>
            <a:r>
              <a:rPr lang="en-US" dirty="0"/>
              <a:t>Last lecture led by your wonderful TAs: E-Portfolio Workshop and TA-led Activities</a:t>
            </a:r>
          </a:p>
          <a:p>
            <a:pPr lvl="1"/>
            <a:endParaRPr lang="en-US" sz="1800" dirty="0"/>
          </a:p>
          <a:p>
            <a:r>
              <a:rPr lang="en-US" dirty="0"/>
              <a:t>Project Reminders</a:t>
            </a:r>
          </a:p>
          <a:p>
            <a:pPr lvl="1"/>
            <a:r>
              <a:rPr lang="en-US" b="1" dirty="0">
                <a:solidFill>
                  <a:schemeClr val="tx1"/>
                </a:solidFill>
              </a:rPr>
              <a:t>Project 8: Debugging &amp; Implementing a Compiler due tonight (5/30) at 11:59pm</a:t>
            </a:r>
          </a:p>
          <a:p>
            <a:pPr lvl="1"/>
            <a:r>
              <a:rPr lang="en-US" b="1" dirty="0"/>
              <a:t>Final Project, Part I: E-Portfolio Outline due tonight (5/30) at 11:59pm</a:t>
            </a:r>
          </a:p>
          <a:p>
            <a:pPr lvl="1"/>
            <a:r>
              <a:rPr lang="en-US" dirty="0"/>
              <a:t>Last day to submit projects for passing credit is the end of finals week (6/9) at 11:59pm</a:t>
            </a:r>
          </a:p>
          <a:p>
            <a:pPr lvl="1"/>
            <a:endParaRPr lang="en-US" dirty="0"/>
          </a:p>
          <a:p>
            <a:r>
              <a:rPr lang="en-US" dirty="0"/>
              <a:t>1:1 Student-TA meetings and office hours end this week</a:t>
            </a:r>
          </a:p>
          <a:p>
            <a:pPr lvl="1"/>
            <a:r>
              <a:rPr lang="en-US" dirty="0"/>
              <a:t>We are open to meeting with you in finals week by appointment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1C4442-D30C-9E47-A81A-3F0E59063AB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082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20124-E74F-AB44-877E-4ED35985E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Outline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FA9C45-6DA7-8648-9363-D0D1A96CA0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4B2A85"/>
                </a:solidFill>
              </a:rPr>
              <a:t>Professor Meeting Debrief</a:t>
            </a:r>
          </a:p>
          <a:p>
            <a:pPr lvl="1"/>
            <a:r>
              <a:rPr lang="en-US" b="1" dirty="0">
                <a:solidFill>
                  <a:srgbClr val="4B2A85"/>
                </a:solidFill>
              </a:rPr>
              <a:t>Discussion on the Experience and Takeaways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E-Portfolio Workshop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Brainstorming Visuals and Artifacts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CSE 390B Course Evaluations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Evaluation of CSE 390B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Reflection of Personal Growth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1C4442-D30C-9E47-A81A-3F0E59063AB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389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20124-E74F-AB44-877E-4ED35985E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Professor Meeting Discussion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FA9C45-6DA7-8648-9363-D0D1A96CA0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Consider the following questions for 5-6 minutes:</a:t>
            </a:r>
          </a:p>
          <a:p>
            <a:r>
              <a:rPr lang="en-US" dirty="0"/>
              <a:t>Which professor did you meet with and why? What was the overall experience like for you?</a:t>
            </a:r>
          </a:p>
          <a:p>
            <a:endParaRPr lang="en-US" dirty="0"/>
          </a:p>
          <a:p>
            <a:r>
              <a:rPr lang="en-US" dirty="0"/>
              <a:t>What questions did you prepare and ask for your meeting?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What did you learn from meeting with your professor?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1C4442-D30C-9E47-A81A-3F0E59063AB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198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20124-E74F-AB44-877E-4ED35985E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Outline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FA9C45-6DA7-8648-9363-D0D1A96CA0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Professor Meeting Debrief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Discussion on the Experience and Takeaways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rgbClr val="4B2A85"/>
                </a:solidFill>
              </a:rPr>
              <a:t>E-Portfolio Workshop</a:t>
            </a:r>
          </a:p>
          <a:p>
            <a:pPr lvl="1"/>
            <a:r>
              <a:rPr lang="en-US" b="1" dirty="0">
                <a:solidFill>
                  <a:srgbClr val="4B2A85"/>
                </a:solidFill>
              </a:rPr>
              <a:t>Brainstorming Visuals and Artifacts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CSE 390B Course Evaluations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Evaluation of CSE 390B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Reflection of Personal Growth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1C4442-D30C-9E47-A81A-3F0E59063AB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560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20124-E74F-AB44-877E-4ED35985E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E-Portfolio Visuals Brainstorming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FA9C45-6DA7-8648-9363-D0D1A96CA0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6874" y="1362074"/>
            <a:ext cx="8405982" cy="5130165"/>
          </a:xfrm>
        </p:spPr>
        <p:txBody>
          <a:bodyPr/>
          <a:lstStyle/>
          <a:p>
            <a:r>
              <a:rPr lang="en-US" dirty="0"/>
              <a:t>The use of visuals in your E-Portfolio is expected as part of the final project</a:t>
            </a:r>
          </a:p>
          <a:p>
            <a:pPr lvl="1"/>
            <a:r>
              <a:rPr lang="en-US" dirty="0"/>
              <a:t>No specific requirements for visual aids, but we highly encourage you to use artifacts you’ve created throughout the quarter as opposed to online images</a:t>
            </a:r>
          </a:p>
          <a:p>
            <a:endParaRPr lang="en-US" dirty="0"/>
          </a:p>
          <a:p>
            <a:r>
              <a:rPr lang="en-US" dirty="0"/>
              <a:t>Individually, brainstorm some visuals or artifacts that you could include in your E-Portfolio. Consider the following:</a:t>
            </a:r>
          </a:p>
          <a:p>
            <a:pPr lvl="1"/>
            <a:r>
              <a:rPr lang="en-US" dirty="0"/>
              <a:t>Do your visuals relate to your metacognitive and technical topics?</a:t>
            </a:r>
          </a:p>
          <a:p>
            <a:pPr lvl="1"/>
            <a:r>
              <a:rPr lang="en-US" dirty="0"/>
              <a:t>How will your use of visuals more effectively communicate your reflection of CSE 390B topics in your E-Portfolio?</a:t>
            </a:r>
          </a:p>
          <a:p>
            <a:pPr lvl="1"/>
            <a:r>
              <a:rPr lang="en-US" dirty="0"/>
              <a:t>How can your visuals be exciting and inspiring to new students?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1C4442-D30C-9E47-A81A-3F0E59063AB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337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20124-E74F-AB44-877E-4ED35985E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E-Portfolio Workshop: Work Session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FA9C45-6DA7-8648-9363-D0D1A96CA0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6874" y="1362074"/>
            <a:ext cx="8405982" cy="5130165"/>
          </a:xfrm>
        </p:spPr>
        <p:txBody>
          <a:bodyPr/>
          <a:lstStyle/>
          <a:p>
            <a:r>
              <a:rPr lang="en-US" dirty="0"/>
              <a:t>Now that you have an idea of what visuals to use, spend 15-20 minutes completing the following steps:</a:t>
            </a:r>
          </a:p>
          <a:p>
            <a:pPr lvl="1"/>
            <a:r>
              <a:rPr lang="en-US" dirty="0"/>
              <a:t>Collect the sources of your visuals (e.g., taking a picture or screenshot of your schedule, annotated notes, etc.)</a:t>
            </a:r>
          </a:p>
          <a:p>
            <a:pPr lvl="1"/>
            <a:r>
              <a:rPr lang="en-US" dirty="0"/>
              <a:t>Compile them into an easily accessible location on your computer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Questions to ask yourself as you work on visuals:</a:t>
            </a:r>
          </a:p>
          <a:p>
            <a:pPr lvl="1"/>
            <a:r>
              <a:rPr lang="en-US" dirty="0"/>
              <a:t>Will your audience be able to understand your visuals without any context? What would you caption your images with?</a:t>
            </a:r>
          </a:p>
          <a:p>
            <a:pPr lvl="1"/>
            <a:r>
              <a:rPr lang="en-US" dirty="0"/>
              <a:t>Where would be the most appropriate places to put your visuals?</a:t>
            </a:r>
          </a:p>
          <a:p>
            <a:pPr lvl="1"/>
            <a:r>
              <a:rPr lang="en-US" dirty="0"/>
              <a:t>What visuals can you include besides your artifacts from this quarter that help articulate your reflection in the E-Portfolio?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1C4442-D30C-9E47-A81A-3F0E59063AB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649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20124-E74F-AB44-877E-4ED35985E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E-Portfolio Workshop: Feedback Session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FA9C45-6DA7-8648-9363-D0D1A96CA0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6874" y="1362075"/>
            <a:ext cx="8137525" cy="4972050"/>
          </a:xfrm>
        </p:spPr>
        <p:txBody>
          <a:bodyPr/>
          <a:lstStyle/>
          <a:p>
            <a:r>
              <a:rPr lang="en-US" dirty="0"/>
              <a:t>Now, we’ll collectively provide some feedback for one another:</a:t>
            </a:r>
          </a:p>
          <a:p>
            <a:pPr lvl="1"/>
            <a:r>
              <a:rPr lang="en-US" dirty="0"/>
              <a:t>One group member presents on the progress they’ve made on their visuals so far</a:t>
            </a:r>
          </a:p>
          <a:p>
            <a:pPr lvl="1"/>
            <a:r>
              <a:rPr lang="en-US" dirty="0"/>
              <a:t>Each group member listening should provide one question, comment, constructive feedback, or complement to the presenter regarding their visuals</a:t>
            </a:r>
          </a:p>
          <a:p>
            <a:pPr lvl="1"/>
            <a:r>
              <a:rPr lang="en-US" dirty="0"/>
              <a:t>Repeat until everyone has had a chance to present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1C4442-D30C-9E47-A81A-3F0E59063AB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0792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20124-E74F-AB44-877E-4ED35985E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Outline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FA9C45-6DA7-8648-9363-D0D1A96CA0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Professor Meeting Debrief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Discussion on the Experience and Takeaways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E-Portfolio Workshop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Brainstorming Visuals and Artifacts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rgbClr val="4B2A85"/>
                </a:solidFill>
              </a:rPr>
              <a:t>CSE 390B Course Evaluations</a:t>
            </a:r>
          </a:p>
          <a:p>
            <a:pPr lvl="1"/>
            <a:r>
              <a:rPr lang="en-US" b="1" dirty="0">
                <a:solidFill>
                  <a:srgbClr val="4B2A85"/>
                </a:solidFill>
              </a:rPr>
              <a:t>Evaluation of CSE 390B</a:t>
            </a:r>
          </a:p>
          <a:p>
            <a:pPr lvl="1"/>
            <a:r>
              <a:rPr lang="en-US" b="1" dirty="0">
                <a:solidFill>
                  <a:srgbClr val="4B2A85"/>
                </a:solidFill>
              </a:rPr>
              <a:t>Reflection of Personal Growth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1C4442-D30C-9E47-A81A-3F0E59063AB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2957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20124-E74F-AB44-877E-4ED35985E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CSE 390B Reflection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FA9C45-6DA7-8648-9363-D0D1A96CA0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We’ve reached the end of all the content we planned on teaching this quarter! </a:t>
            </a:r>
            <a:r>
              <a:rPr lang="en-US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🎉</a:t>
            </a:r>
          </a:p>
          <a:p>
            <a:endParaRPr lang="en-US" dirty="0"/>
          </a:p>
          <a:p>
            <a:r>
              <a:rPr lang="en-US" dirty="0"/>
              <a:t>What is one way you’ve seen yourself change for the better this past quarter from CSE 390B?</a:t>
            </a:r>
          </a:p>
          <a:p>
            <a:endParaRPr lang="en-US" dirty="0"/>
          </a:p>
          <a:p>
            <a:r>
              <a:rPr lang="en-US" dirty="0"/>
              <a:t>Which areas are you excited to continue improving about yourself next quarter onward?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1C4442-D30C-9E47-A81A-3F0E59063AB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252765"/>
      </p:ext>
    </p:extLst>
  </p:cSld>
  <p:clrMapOvr>
    <a:masterClrMapping/>
  </p:clrMapOvr>
</p:sld>
</file>

<file path=ppt/theme/theme1.xml><?xml version="1.0" encoding="utf-8"?>
<a:theme xmlns:a="http://schemas.openxmlformats.org/drawingml/2006/main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942</TotalTime>
  <Words>680</Words>
  <Application>Microsoft Macintosh PowerPoint</Application>
  <PresentationFormat>On-screen Show (4:3)</PresentationFormat>
  <Paragraphs>108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Noto Sans Symbols</vt:lpstr>
      <vt:lpstr>Arial</vt:lpstr>
      <vt:lpstr>Arial Narrow</vt:lpstr>
      <vt:lpstr>Calibri</vt:lpstr>
      <vt:lpstr>Roboto</vt:lpstr>
      <vt:lpstr>Times New Roman</vt:lpstr>
      <vt:lpstr>UWTheme-333-Sp18</vt:lpstr>
      <vt:lpstr>Prof. Meeting Debrief &amp; E-Portfolio Workshop</vt:lpstr>
      <vt:lpstr>Lecture Outline</vt:lpstr>
      <vt:lpstr>Professor Meeting Discussion</vt:lpstr>
      <vt:lpstr>Lecture Outline</vt:lpstr>
      <vt:lpstr>E-Portfolio Visuals Brainstorming</vt:lpstr>
      <vt:lpstr>E-Portfolio Workshop: Work Session</vt:lpstr>
      <vt:lpstr>E-Portfolio Workshop: Feedback Session</vt:lpstr>
      <vt:lpstr>Lecture Outline</vt:lpstr>
      <vt:lpstr>CSE 390B Reflection</vt:lpstr>
      <vt:lpstr>CSE 390B Course Evaluations</vt:lpstr>
      <vt:lpstr>Post-Lecture 19 Reminders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Introduction Welcome to CSE 390B!</dc:title>
  <dc:creator>Aaron Johnston</dc:creator>
  <cp:lastModifiedBy>Eric Fan</cp:lastModifiedBy>
  <cp:revision>213</cp:revision>
  <dcterms:created xsi:type="dcterms:W3CDTF">2018-03-28T08:00:24Z</dcterms:created>
  <dcterms:modified xsi:type="dcterms:W3CDTF">2023-05-30T22:46:22Z</dcterms:modified>
</cp:coreProperties>
</file>